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3" r:id="rId13"/>
    <p:sldId id="267" r:id="rId14"/>
    <p:sldId id="275" r:id="rId15"/>
    <p:sldId id="268" r:id="rId16"/>
    <p:sldId id="269" r:id="rId17"/>
    <p:sldId id="270" r:id="rId18"/>
    <p:sldId id="271" r:id="rId19"/>
    <p:sldId id="272" r:id="rId20"/>
    <p:sldId id="276" r:id="rId21"/>
    <p:sldId id="27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D1AC3-3245-465B-B33E-9DDAE9DCB792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07673-98AF-4BFD-9FBE-AA60D1171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D1AC3-3245-465B-B33E-9DDAE9DCB792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07673-98AF-4BFD-9FBE-AA60D1171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D1AC3-3245-465B-B33E-9DDAE9DCB792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07673-98AF-4BFD-9FBE-AA60D1171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D1AC3-3245-465B-B33E-9DDAE9DCB792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07673-98AF-4BFD-9FBE-AA60D1171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D1AC3-3245-465B-B33E-9DDAE9DCB792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07673-98AF-4BFD-9FBE-AA60D1171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D1AC3-3245-465B-B33E-9DDAE9DCB792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07673-98AF-4BFD-9FBE-AA60D1171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D1AC3-3245-465B-B33E-9DDAE9DCB792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07673-98AF-4BFD-9FBE-AA60D1171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D1AC3-3245-465B-B33E-9DDAE9DCB792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07673-98AF-4BFD-9FBE-AA60D1171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D1AC3-3245-465B-B33E-9DDAE9DCB792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07673-98AF-4BFD-9FBE-AA60D1171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D1AC3-3245-465B-B33E-9DDAE9DCB792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07673-98AF-4BFD-9FBE-AA60D1171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D1AC3-3245-465B-B33E-9DDAE9DCB792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07673-98AF-4BFD-9FBE-AA60D1171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D1AC3-3245-465B-B33E-9DDAE9DCB792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307673-98AF-4BFD-9FBE-AA60D1171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osradio.ru/uploads/fotki/old/13835/image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ex.by/uploads/posts/2008-09/1220455243_04.jpg" TargetMode="External"/><Relationship Id="rId13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12" Type="http://schemas.openxmlformats.org/officeDocument/2006/relationships/hyperlink" Target="http://www.mailce.com/wp-content/uploads/gunes-yanik-12.jpg" TargetMode="External"/><Relationship Id="rId2" Type="http://schemas.openxmlformats.org/officeDocument/2006/relationships/hyperlink" Target="http://122.72.0.3www.xoxmi.ru/img/20100608/Zagar_bivaet_raznim/xoxmi_ru_Zagar_bivaet_raznim_041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122.72.0.3www.xoxmi.ru/img/20100608/Zagar_bivaet_raznim/xoxmi_ru_Zagar_bivaet_raznim_034.jpg" TargetMode="External"/><Relationship Id="rId11" Type="http://schemas.openxmlformats.org/officeDocument/2006/relationships/image" Target="../media/image10.jpeg"/><Relationship Id="rId5" Type="http://schemas.openxmlformats.org/officeDocument/2006/relationships/image" Target="../media/image7.jpeg"/><Relationship Id="rId10" Type="http://schemas.openxmlformats.org/officeDocument/2006/relationships/hyperlink" Target="http://ex.by/uploads/posts/2008-09/thumbs/1220455258_07.jpg" TargetMode="External"/><Relationship Id="rId4" Type="http://schemas.openxmlformats.org/officeDocument/2006/relationships/hyperlink" Target="http://im8-tub-ru.yandex.net/i?id=258616253-03-72&amp;n=21" TargetMode="External"/><Relationship Id="rId9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litmir.net/BookBinary/145371/1350924139/i_051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hyperlink" Target="http://www.litmir.net/BookBinary/145371/1350924139/i_052.jpg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encrypted-tbn3.gstatic.com/images?q=tbn:ANd9GcRNUQuH8uqN-0_m7zrLYwTjmMLhBDXn9TsujZdBjDOCMlRVHr54Xg" TargetMode="External"/><Relationship Id="rId3" Type="http://schemas.openxmlformats.org/officeDocument/2006/relationships/image" Target="../media/image14.jpeg"/><Relationship Id="rId7" Type="http://schemas.openxmlformats.org/officeDocument/2006/relationships/image" Target="../media/image16.jpeg"/><Relationship Id="rId2" Type="http://schemas.openxmlformats.org/officeDocument/2006/relationships/hyperlink" Target="https://encrypted-tbn2.gstatic.com/images?q=tbn:ANd9GcSuJrnxIseIktu8GAffGY13JYvoC0aq9KDhKgTtuOFRV98H0_NcBQ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ro-love2011.ru/uploads/posts/2012-12/jm10lb7vm4r.jpg" TargetMode="External"/><Relationship Id="rId5" Type="http://schemas.openxmlformats.org/officeDocument/2006/relationships/image" Target="../media/image15.jpeg"/><Relationship Id="rId4" Type="http://schemas.openxmlformats.org/officeDocument/2006/relationships/hyperlink" Target="http://www.infoniac.ru/upload/medialibrary/cc9/cc94b26105043e4ef45b73721f1cde3a.jpg" TargetMode="External"/><Relationship Id="rId9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im3-tub-ru.yandex.net/i?id=142634103-54-72&amp;n=21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hyperlink" Target="http://im5-tub-ru.yandex.net/i?id=50321188-23-72&amp;n=21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dommedika.com/Img/13.jpg" TargetMode="Externa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7" Type="http://schemas.openxmlformats.org/officeDocument/2006/relationships/image" Target="../media/image22.gif"/><Relationship Id="rId2" Type="http://schemas.openxmlformats.org/officeDocument/2006/relationships/hyperlink" Target="http://miranimashek.com/_ph/100/2/944808844.gi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miranimashek.com/_ph/100/2/816103209.gif" TargetMode="External"/><Relationship Id="rId5" Type="http://schemas.openxmlformats.org/officeDocument/2006/relationships/image" Target="../media/image21.gif"/><Relationship Id="rId4" Type="http://schemas.openxmlformats.org/officeDocument/2006/relationships/hyperlink" Target="http://miranimashek.com/_ph/100/2/203800991.gif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encrypted-tbn3.gstatic.com/images?q=tbn:ANd9GcQvi1vv6XDlki4_DbHTj1Z4hOrj6XXfmawLI7tM74mF2N8D3JpK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2-tub-ru.yandex.net/i?id=6232847-02-72&amp;n=21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4-tub-ru.yandex.net/i?id=44092855-36-72&amp;n=21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72815"/>
          </a:xfrm>
        </p:spPr>
        <p:txBody>
          <a:bodyPr/>
          <a:lstStyle/>
          <a:p>
            <a:r>
              <a:rPr lang="ru-RU" b="1" dirty="0" smtClean="0">
                <a:latin typeface="Cambria" pitchFamily="18" charset="0"/>
              </a:rPr>
              <a:t>ИЗМЕНЧИВОСТЬ </a:t>
            </a:r>
            <a:br>
              <a:rPr lang="ru-RU" b="1" dirty="0" smtClean="0">
                <a:latin typeface="Cambria" pitchFamily="18" charset="0"/>
              </a:rPr>
            </a:br>
            <a:r>
              <a:rPr lang="ru-RU" b="1" dirty="0" smtClean="0">
                <a:latin typeface="Cambria" pitchFamily="18" charset="0"/>
              </a:rPr>
              <a:t>И ВИДЫ МУТАЦИЙ У ЧЕЛОВЕКА</a:t>
            </a:r>
            <a:endParaRPr lang="ru-RU" b="1" dirty="0">
              <a:latin typeface="Cambr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-1764704" y="3886200"/>
            <a:ext cx="1296144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1506" name="Picture 2" descr="http://osradio.ru/uploads/fotki/old/13835/imag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2276872"/>
            <a:ext cx="5561324" cy="3698282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92696"/>
            <a:ext cx="9144000" cy="1008112"/>
          </a:xfrm>
        </p:spPr>
        <p:txBody>
          <a:bodyPr>
            <a:normAutofit/>
          </a:bodyPr>
          <a:lstStyle/>
          <a:p>
            <a:r>
              <a:rPr lang="ru-RU" sz="4000" b="1" i="1" dirty="0" smtClean="0"/>
              <a:t> </a:t>
            </a:r>
            <a:r>
              <a:rPr lang="ru-RU" sz="3600" b="1" i="1" cap="all" dirty="0" smtClean="0">
                <a:latin typeface="Cambria" pitchFamily="18" charset="0"/>
              </a:rPr>
              <a:t>ПЛАН  самостоятельной работы</a:t>
            </a:r>
            <a:endParaRPr lang="ru-RU" b="1" cap="all" dirty="0">
              <a:latin typeface="Cambr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060848"/>
            <a:ext cx="8676456" cy="4797152"/>
          </a:xfrm>
        </p:spPr>
        <p:txBody>
          <a:bodyPr>
            <a:normAutofit/>
          </a:bodyPr>
          <a:lstStyle/>
          <a:p>
            <a:pPr lvl="0" algn="l">
              <a:buFont typeface="Arial" pitchFamily="34" charset="0"/>
              <a:buChar char="•"/>
            </a:pPr>
            <a:r>
              <a:rPr lang="ru-RU" dirty="0"/>
              <a:t> </a:t>
            </a:r>
            <a:r>
              <a:rPr lang="ru-RU" b="1" dirty="0" smtClean="0">
                <a:latin typeface="Cambria" pitchFamily="18" charset="0"/>
              </a:rPr>
              <a:t>Расскажи о том, что видишь</a:t>
            </a:r>
          </a:p>
          <a:p>
            <a:pPr lvl="0" algn="l">
              <a:buFont typeface="Arial" pitchFamily="34" charset="0"/>
              <a:buChar char="•"/>
            </a:pPr>
            <a:r>
              <a:rPr lang="ru-RU" b="1" dirty="0" smtClean="0">
                <a:latin typeface="Cambria" pitchFamily="18" charset="0"/>
              </a:rPr>
              <a:t> Мутагенная активность факторов среды</a:t>
            </a:r>
          </a:p>
          <a:p>
            <a:pPr lvl="0" algn="l">
              <a:buFont typeface="Arial" pitchFamily="34" charset="0"/>
              <a:buChar char="•"/>
            </a:pPr>
            <a:r>
              <a:rPr lang="ru-RU" b="1" dirty="0" smtClean="0">
                <a:latin typeface="Cambria" pitchFamily="18" charset="0"/>
              </a:rPr>
              <a:t> Идеальное меню для здорового питания</a:t>
            </a:r>
            <a:endParaRPr lang="ru-RU" b="1" dirty="0">
              <a:latin typeface="Cambria" pitchFamily="18" charset="0"/>
            </a:endParaRPr>
          </a:p>
          <a:p>
            <a:pPr lvl="0" algn="l">
              <a:buFont typeface="Arial" pitchFamily="34" charset="0"/>
              <a:buChar char="•"/>
            </a:pPr>
            <a:endParaRPr lang="ru-RU" dirty="0"/>
          </a:p>
          <a:p>
            <a:endParaRPr lang="ru-RU" b="1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720080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latin typeface="Cambria" pitchFamily="18" charset="0"/>
              </a:rPr>
              <a:t>Рассказ «КОЖА ЦВЕТА ШОКОЛАДА»</a:t>
            </a:r>
            <a:br>
              <a:rPr lang="ru-RU" b="1" dirty="0" smtClean="0">
                <a:latin typeface="Cambria" pitchFamily="18" charset="0"/>
              </a:rPr>
            </a:br>
            <a:r>
              <a:rPr lang="ru-RU" b="1" dirty="0" smtClean="0">
                <a:latin typeface="Cambria" pitchFamily="18" charset="0"/>
              </a:rPr>
              <a:t> </a:t>
            </a:r>
            <a:endParaRPr lang="ru-RU" sz="3600" b="1" cap="all" dirty="0">
              <a:latin typeface="Cambr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-1116632" y="1052736"/>
            <a:ext cx="144016" cy="864096"/>
          </a:xfrm>
        </p:spPr>
        <p:txBody>
          <a:bodyPr>
            <a:normAutofit/>
          </a:bodyPr>
          <a:lstStyle/>
          <a:p>
            <a:endParaRPr lang="ru-RU" b="1" dirty="0">
              <a:latin typeface="Cambria" pitchFamily="18" charset="0"/>
            </a:endParaRPr>
          </a:p>
        </p:txBody>
      </p:sp>
      <p:pic>
        <p:nvPicPr>
          <p:cNvPr id="3074" name="Picture 2" descr="D:\Изображения\Мутации\23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764704"/>
            <a:ext cx="2530163" cy="2932690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3076" name="Picture 4" descr="D:\Изображения\Мутации\8 1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1052736"/>
            <a:ext cx="3010521" cy="2137906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3077" name="Picture 5" descr="D:\Изображения\Мутации\181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00192" y="836712"/>
            <a:ext cx="2503849" cy="2784130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3079" name="Picture 7" descr="D:\Изображения\Мутации\1222260625_kozha-0501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5536" y="3861048"/>
            <a:ext cx="2101969" cy="2767385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1274" name="Picture 10" descr="http://ex.by/uploads/posts/2008-09/thumbs/1220455258_07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771799" y="4077072"/>
            <a:ext cx="3223867" cy="2263155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1277" name="Picture 13" descr="C:\Users\metodist\Pictures\1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228184" y="4077072"/>
            <a:ext cx="2532972" cy="2259137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80728"/>
          </a:xfrm>
        </p:spPr>
        <p:txBody>
          <a:bodyPr>
            <a:normAutofit/>
          </a:bodyPr>
          <a:lstStyle/>
          <a:p>
            <a:pPr lvl="0"/>
            <a:r>
              <a:rPr lang="ru-RU" sz="4000" b="1" dirty="0" smtClean="0">
                <a:latin typeface="Cambria" pitchFamily="18" charset="0"/>
              </a:rPr>
              <a:t>ЧАСТИЧНЫЙ АЛЬБИНИЗМ </a:t>
            </a:r>
            <a:endParaRPr lang="ru-RU" sz="3200" b="1" cap="all" dirty="0">
              <a:latin typeface="Cambr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755576" y="5373216"/>
            <a:ext cx="7704856" cy="1484784"/>
          </a:xfrm>
        </p:spPr>
        <p:txBody>
          <a:bodyPr>
            <a:normAutofit fontScale="32500" lnSpcReduction="20000"/>
          </a:bodyPr>
          <a:lstStyle/>
          <a:p>
            <a:endParaRPr lang="ru-RU" sz="3800" b="1" dirty="0" smtClean="0">
              <a:latin typeface="Cambria" pitchFamily="18" charset="0"/>
            </a:endParaRPr>
          </a:p>
          <a:p>
            <a:pPr algn="l"/>
            <a:r>
              <a:rPr lang="ru-RU" sz="5500" b="1" dirty="0" smtClean="0">
                <a:latin typeface="Cambria" pitchFamily="18" charset="0"/>
              </a:rPr>
              <a:t>     </a:t>
            </a:r>
            <a:r>
              <a:rPr lang="ru-RU" sz="5500" b="1" dirty="0" err="1" smtClean="0">
                <a:latin typeface="Cambria" pitchFamily="18" charset="0"/>
              </a:rPr>
              <a:t>Мари-Сабина</a:t>
            </a:r>
            <a:r>
              <a:rPr lang="ru-RU" sz="5500" b="1" dirty="0" smtClean="0">
                <a:latin typeface="Cambria" pitchFamily="18" charset="0"/>
              </a:rPr>
              <a:t>, Колумбия,                                          </a:t>
            </a:r>
            <a:r>
              <a:rPr lang="ru-RU" sz="5500" b="1" dirty="0" err="1" smtClean="0">
                <a:latin typeface="Cambria" pitchFamily="18" charset="0"/>
              </a:rPr>
              <a:t>Лисби</a:t>
            </a:r>
            <a:r>
              <a:rPr lang="ru-RU" sz="5500" b="1" dirty="0" smtClean="0">
                <a:latin typeface="Cambria" pitchFamily="18" charset="0"/>
              </a:rPr>
              <a:t>, Гондурас,</a:t>
            </a:r>
          </a:p>
          <a:p>
            <a:pPr algn="l"/>
            <a:r>
              <a:rPr lang="ru-RU" sz="5500" b="1" dirty="0">
                <a:latin typeface="Cambria" pitchFamily="18" charset="0"/>
              </a:rPr>
              <a:t> </a:t>
            </a:r>
            <a:r>
              <a:rPr lang="ru-RU" sz="5500" b="1" dirty="0" smtClean="0">
                <a:latin typeface="Cambria" pitchFamily="18" charset="0"/>
              </a:rPr>
              <a:t>                         1749 г.                                                                        1912 г.</a:t>
            </a:r>
          </a:p>
          <a:p>
            <a:pPr algn="l"/>
            <a:r>
              <a:rPr lang="ru-RU" sz="5500" b="1" dirty="0" smtClean="0">
                <a:latin typeface="Cambria" pitchFamily="18" charset="0"/>
              </a:rPr>
              <a:t>                  </a:t>
            </a:r>
          </a:p>
          <a:p>
            <a:r>
              <a:rPr lang="ru-RU" sz="5500" b="1" dirty="0" smtClean="0">
                <a:latin typeface="Cambria" pitchFamily="18" charset="0"/>
              </a:rPr>
              <a:t>                                                                              </a:t>
            </a:r>
            <a:r>
              <a:rPr lang="ru-RU" sz="5500" dirty="0" smtClean="0"/>
              <a:t>     </a:t>
            </a:r>
            <a:endParaRPr lang="ru-RU" sz="5500" b="1" dirty="0" smtClean="0">
              <a:latin typeface="Cambria" pitchFamily="18" charset="0"/>
            </a:endParaRPr>
          </a:p>
          <a:p>
            <a:pPr algn="l"/>
            <a:r>
              <a:rPr lang="ru-RU" sz="2400" b="1" dirty="0" smtClean="0">
                <a:latin typeface="Cambria" pitchFamily="18" charset="0"/>
              </a:rPr>
              <a:t> </a:t>
            </a:r>
            <a:endParaRPr lang="ru-RU" sz="2400" b="1" dirty="0">
              <a:latin typeface="Cambria" pitchFamily="18" charset="0"/>
            </a:endParaRPr>
          </a:p>
        </p:txBody>
      </p:sp>
      <p:pic>
        <p:nvPicPr>
          <p:cNvPr id="5122" name="Picture 2" descr="C:\Users\metodist\Pictures\Новая папка\i_05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124744"/>
            <a:ext cx="2808313" cy="4211180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5123" name="Picture 3" descr="C:\Users\metodist\Pictures\Новая папка\i_052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1124744"/>
            <a:ext cx="2808312" cy="4212468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864096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latin typeface="Cambria" pitchFamily="18" charset="0"/>
              </a:rPr>
              <a:t>Рассказ «</a:t>
            </a:r>
            <a:r>
              <a:rPr lang="ru-RU" sz="4000" b="1" dirty="0" smtClean="0">
                <a:latin typeface="Cambria" pitchFamily="18" charset="0"/>
              </a:rPr>
              <a:t>ОЧАРОВАТЕЛЬНЫЕ ГЛАЗКИ»</a:t>
            </a:r>
            <a:br>
              <a:rPr lang="ru-RU" sz="4000" b="1" dirty="0" smtClean="0">
                <a:latin typeface="Cambria" pitchFamily="18" charset="0"/>
              </a:rPr>
            </a:br>
            <a:r>
              <a:rPr lang="ru-RU" b="1" dirty="0" smtClean="0">
                <a:latin typeface="Cambria" pitchFamily="18" charset="0"/>
              </a:rPr>
              <a:t> </a:t>
            </a:r>
            <a:endParaRPr lang="ru-RU" sz="3600" b="1" cap="all" dirty="0">
              <a:latin typeface="Cambr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-1116632" y="1052736"/>
            <a:ext cx="144016" cy="864096"/>
          </a:xfrm>
        </p:spPr>
        <p:txBody>
          <a:bodyPr>
            <a:normAutofit/>
          </a:bodyPr>
          <a:lstStyle/>
          <a:p>
            <a:endParaRPr lang="ru-RU" b="1" dirty="0">
              <a:latin typeface="Cambria" pitchFamily="18" charset="0"/>
            </a:endParaRPr>
          </a:p>
        </p:txBody>
      </p:sp>
      <p:pic>
        <p:nvPicPr>
          <p:cNvPr id="4098" name="Picture 2" descr="D:\Изображения\Мутации\6 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1268760"/>
            <a:ext cx="4707535" cy="1289670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4099" name="Picture 3" descr="D:\Изображения\Мутации\800px-Sectoral_heterochromia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1052736"/>
            <a:ext cx="3179763" cy="1952625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4100" name="Picture 4" descr="D:\Изображения\Мутации\1331100863_glaz-00081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536" y="3429000"/>
            <a:ext cx="3312208" cy="2980323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4102" name="Picture 6" descr="D:\Изображения\Мутации\13206086051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139952" y="3645024"/>
            <a:ext cx="4648200" cy="2771775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864096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latin typeface="Cambria" pitchFamily="18" charset="0"/>
              </a:rPr>
              <a:t>Рассказ «</a:t>
            </a:r>
            <a:r>
              <a:rPr lang="ru-RU" sz="4000" b="1" dirty="0" smtClean="0">
                <a:latin typeface="Cambria" pitchFamily="18" charset="0"/>
              </a:rPr>
              <a:t>ОЧАРОВАТЕЛЬНЫЕ ГЛАЗКИ»</a:t>
            </a:r>
            <a:br>
              <a:rPr lang="ru-RU" sz="4000" b="1" dirty="0" smtClean="0">
                <a:latin typeface="Cambria" pitchFamily="18" charset="0"/>
              </a:rPr>
            </a:br>
            <a:r>
              <a:rPr lang="ru-RU" b="1" dirty="0" smtClean="0">
                <a:latin typeface="Cambria" pitchFamily="18" charset="0"/>
              </a:rPr>
              <a:t> </a:t>
            </a:r>
            <a:endParaRPr lang="ru-RU" sz="3600" b="1" cap="all" dirty="0">
              <a:latin typeface="Cambr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-1116632" y="1052736"/>
            <a:ext cx="144016" cy="864096"/>
          </a:xfrm>
        </p:spPr>
        <p:txBody>
          <a:bodyPr>
            <a:normAutofit/>
          </a:bodyPr>
          <a:lstStyle/>
          <a:p>
            <a:endParaRPr lang="ru-RU" b="1" dirty="0">
              <a:latin typeface="Cambria" pitchFamily="18" charset="0"/>
            </a:endParaRPr>
          </a:p>
        </p:txBody>
      </p:sp>
      <p:pic>
        <p:nvPicPr>
          <p:cNvPr id="6146" name="Picture 2" descr="C:\Users\metodist\Pictures\Новая папка\israfil_ashurly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052736"/>
            <a:ext cx="3651722" cy="2736304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6147" name="Picture 3" descr="C:\Users\metodist\Pictures\Новая папка\08zahal-alpinists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789040"/>
            <a:ext cx="3916172" cy="2600156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864096"/>
          </a:xfrm>
        </p:spPr>
        <p:txBody>
          <a:bodyPr>
            <a:noAutofit/>
          </a:bodyPr>
          <a:lstStyle/>
          <a:p>
            <a:pPr lvl="0"/>
            <a:r>
              <a:rPr lang="ru-RU" sz="3100" b="1" dirty="0" smtClean="0">
                <a:latin typeface="Cambria" pitchFamily="18" charset="0"/>
              </a:rPr>
              <a:t>МУТАГЕННАЯ АКТИВНОСТЬ ФАКТОРОВ СРЕДЫ</a:t>
            </a:r>
            <a:endParaRPr lang="ru-RU" sz="3100" b="1" cap="all" dirty="0">
              <a:latin typeface="Cambr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-1116632" y="1052736"/>
            <a:ext cx="144016" cy="864096"/>
          </a:xfrm>
        </p:spPr>
        <p:txBody>
          <a:bodyPr>
            <a:normAutofit/>
          </a:bodyPr>
          <a:lstStyle/>
          <a:p>
            <a:endParaRPr lang="ru-RU" b="1" dirty="0">
              <a:latin typeface="Cambria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123728" y="1412776"/>
          <a:ext cx="5184576" cy="47055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9759"/>
                <a:gridCol w="4384817"/>
              </a:tblGrid>
              <a:tr h="47107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mbria" pitchFamily="18" charset="0"/>
                        </a:rPr>
                        <a:t>№ </a:t>
                      </a:r>
                      <a:r>
                        <a:rPr lang="ru-RU" dirty="0" err="1" smtClean="0">
                          <a:latin typeface="Cambria" pitchFamily="18" charset="0"/>
                        </a:rPr>
                        <a:t>п</a:t>
                      </a:r>
                      <a:r>
                        <a:rPr lang="en-US" dirty="0" smtClean="0">
                          <a:latin typeface="Cambria" pitchFamily="18" charset="0"/>
                        </a:rPr>
                        <a:t>/</a:t>
                      </a:r>
                      <a:r>
                        <a:rPr lang="ru-RU" dirty="0" err="1" smtClean="0">
                          <a:latin typeface="Cambria" pitchFamily="18" charset="0"/>
                        </a:rPr>
                        <a:t>п</a:t>
                      </a:r>
                      <a:endParaRPr lang="ru-RU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mbria" pitchFamily="18" charset="0"/>
                        </a:rPr>
                        <a:t>ФИЗИЧЕСКИЕ МУТАГЕНЫ</a:t>
                      </a:r>
                      <a:endParaRPr lang="ru-RU" dirty="0">
                        <a:latin typeface="Cambria" pitchFamily="18" charset="0"/>
                      </a:endParaRPr>
                    </a:p>
                  </a:txBody>
                  <a:tcPr/>
                </a:tc>
              </a:tr>
              <a:tr h="813086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ambria" pitchFamily="18" charset="0"/>
                        </a:rPr>
                        <a:t>10.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Телевизор</a:t>
                      </a:r>
                      <a:endParaRPr lang="ru-RU" b="1" dirty="0" smtClean="0">
                        <a:latin typeface="Cambria" pitchFamily="18" charset="0"/>
                      </a:endParaRPr>
                    </a:p>
                    <a:p>
                      <a:pPr algn="l"/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</a:tr>
              <a:tr h="813086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ambria" pitchFamily="18" charset="0"/>
                        </a:rPr>
                        <a:t>17.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Ультрафиолетовое излучение</a:t>
                      </a:r>
                      <a:endParaRPr lang="ru-RU" b="1" dirty="0" smtClean="0">
                        <a:latin typeface="Cambria" pitchFamily="18" charset="0"/>
                      </a:endParaRPr>
                    </a:p>
                    <a:p>
                      <a:pPr algn="l"/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</a:tr>
              <a:tr h="813086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ambria" pitchFamily="18" charset="0"/>
                        </a:rPr>
                        <a:t>21.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Сотовый телефон</a:t>
                      </a:r>
                      <a:endParaRPr lang="ru-RU" b="1" dirty="0" smtClean="0">
                        <a:latin typeface="Cambria" pitchFamily="18" charset="0"/>
                      </a:endParaRPr>
                    </a:p>
                    <a:p>
                      <a:pPr algn="l"/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</a:tr>
              <a:tr h="813086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ambria" pitchFamily="18" charset="0"/>
                        </a:rPr>
                        <a:t>24.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Лазерное излучение</a:t>
                      </a:r>
                      <a:endParaRPr lang="ru-RU" b="1" dirty="0" smtClean="0">
                        <a:latin typeface="Cambria" pitchFamily="18" charset="0"/>
                      </a:endParaRPr>
                    </a:p>
                    <a:p>
                      <a:pPr algn="l"/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</a:tr>
              <a:tr h="813086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ambria" pitchFamily="18" charset="0"/>
                        </a:rPr>
                        <a:t>31.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Компьютер</a:t>
                      </a:r>
                      <a:endParaRPr lang="ru-RU" b="1" dirty="0" smtClean="0">
                        <a:latin typeface="Cambria" pitchFamily="18" charset="0"/>
                      </a:endParaRPr>
                    </a:p>
                    <a:p>
                      <a:pPr algn="l"/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20688"/>
          </a:xfrm>
        </p:spPr>
        <p:txBody>
          <a:bodyPr>
            <a:noAutofit/>
          </a:bodyPr>
          <a:lstStyle/>
          <a:p>
            <a:pPr lvl="0"/>
            <a:r>
              <a:rPr lang="ru-RU" sz="3100" b="1" dirty="0" smtClean="0">
                <a:latin typeface="Cambria" pitchFamily="18" charset="0"/>
              </a:rPr>
              <a:t>МУТАГЕННАЯ АКТИВНОСТЬ ФАКТОРОВ СРЕДЫ</a:t>
            </a:r>
            <a:endParaRPr lang="ru-RU" sz="3100" b="1" cap="all" dirty="0">
              <a:latin typeface="Cambr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-1116632" y="1052736"/>
            <a:ext cx="144016" cy="864096"/>
          </a:xfrm>
        </p:spPr>
        <p:txBody>
          <a:bodyPr>
            <a:normAutofit/>
          </a:bodyPr>
          <a:lstStyle/>
          <a:p>
            <a:endParaRPr lang="ru-RU" b="1" dirty="0">
              <a:latin typeface="Cambria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9552" y="1052740"/>
          <a:ext cx="8136904" cy="51845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9265"/>
                <a:gridCol w="3021135"/>
                <a:gridCol w="576064"/>
                <a:gridCol w="3960440"/>
              </a:tblGrid>
              <a:tr h="589274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ambria" pitchFamily="18" charset="0"/>
                        </a:rPr>
                        <a:t>№</a:t>
                      </a:r>
                      <a:r>
                        <a:rPr lang="ru-RU" sz="1600" baseline="0" dirty="0" smtClean="0">
                          <a:latin typeface="Cambria" pitchFamily="18" charset="0"/>
                        </a:rPr>
                        <a:t> </a:t>
                      </a:r>
                      <a:r>
                        <a:rPr lang="ru-RU" sz="1600" baseline="0" dirty="0" err="1" smtClean="0">
                          <a:latin typeface="Cambria" pitchFamily="18" charset="0"/>
                        </a:rPr>
                        <a:t>п</a:t>
                      </a:r>
                      <a:r>
                        <a:rPr lang="en-US" sz="1600" baseline="0" dirty="0" smtClean="0">
                          <a:latin typeface="Cambria" pitchFamily="18" charset="0"/>
                        </a:rPr>
                        <a:t>/</a:t>
                      </a:r>
                      <a:r>
                        <a:rPr lang="ru-RU" sz="1600" baseline="0" dirty="0" err="1" smtClean="0">
                          <a:latin typeface="Cambria" pitchFamily="18" charset="0"/>
                        </a:rPr>
                        <a:t>п</a:t>
                      </a:r>
                      <a:endParaRPr lang="ru-RU" sz="1600" dirty="0">
                        <a:latin typeface="Cambria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Cambria" pitchFamily="18" charset="0"/>
                        </a:rPr>
                        <a:t>ХИМИЧЕСКИЕ  МУТАГЕНЫ</a:t>
                      </a:r>
                      <a:endParaRPr lang="ru-RU" sz="2400" b="1" dirty="0">
                        <a:latin typeface="Cambr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7342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mbria" pitchFamily="18" charset="0"/>
                        </a:rPr>
                        <a:t>1.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Кофе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mbria" pitchFamily="18" charset="0"/>
                        </a:rPr>
                        <a:t>25.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Низкокалорийная диета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</a:tr>
              <a:tr h="377342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mbria" pitchFamily="18" charset="0"/>
                        </a:rPr>
                        <a:t>3.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Пиво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mbria" pitchFamily="18" charset="0"/>
                        </a:rPr>
                        <a:t>28.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Соли тяжёлых металлов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</a:tr>
              <a:tr h="377342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mbria" pitchFamily="18" charset="0"/>
                        </a:rPr>
                        <a:t>5.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Замороженное мясо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mbria" pitchFamily="18" charset="0"/>
                        </a:rPr>
                        <a:t>30.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Чипсы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</a:tr>
              <a:tr h="651302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mbria" pitchFamily="18" charset="0"/>
                        </a:rPr>
                        <a:t>6.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Бензин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mbria" pitchFamily="18" charset="0"/>
                        </a:rPr>
                        <a:t>33.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Противоопухолевые лекарственные средства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</a:tr>
              <a:tr h="377342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mbria" pitchFamily="18" charset="0"/>
                        </a:rPr>
                        <a:t>9.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Пищевые добавки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mbria" pitchFamily="18" charset="0"/>
                        </a:rPr>
                        <a:t>34.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Производство резины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</a:tr>
              <a:tr h="377342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mbria" pitchFamily="18" charset="0"/>
                        </a:rPr>
                        <a:t>12.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Пестициды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mbria" pitchFamily="18" charset="0"/>
                        </a:rPr>
                        <a:t>36.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Жареные пирожки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</a:tr>
              <a:tr h="377342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mbria" pitchFamily="18" charset="0"/>
                        </a:rPr>
                        <a:t>13.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Сигареты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mbria" pitchFamily="18" charset="0"/>
                        </a:rPr>
                        <a:t>38.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Замороженные полуфабрикаты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</a:tr>
              <a:tr h="651302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mbria" pitchFamily="18" charset="0"/>
                        </a:rPr>
                        <a:t>15.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Спиртосодержащие коктейли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mbria" pitchFamily="18" charset="0"/>
                        </a:rPr>
                        <a:t>39.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Краска для волос</a:t>
                      </a:r>
                      <a:endParaRPr lang="ru-RU" b="1" dirty="0" smtClean="0">
                        <a:latin typeface="Cambria" pitchFamily="18" charset="0"/>
                      </a:endParaRPr>
                    </a:p>
                    <a:p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</a:tr>
              <a:tr h="377342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mbria" pitchFamily="18" charset="0"/>
                        </a:rPr>
                        <a:t>19.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Копчёности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mbria" pitchFamily="18" charset="0"/>
                        </a:rPr>
                        <a:t>40.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Жевательная резинка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</a:tr>
              <a:tr h="651302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mbria" pitchFamily="18" charset="0"/>
                        </a:rPr>
                        <a:t>22.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Керосиновая лампа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864096"/>
          </a:xfrm>
        </p:spPr>
        <p:txBody>
          <a:bodyPr>
            <a:noAutofit/>
          </a:bodyPr>
          <a:lstStyle/>
          <a:p>
            <a:pPr lvl="0"/>
            <a:r>
              <a:rPr lang="ru-RU" sz="3100" b="1" dirty="0" smtClean="0">
                <a:latin typeface="Cambria" pitchFamily="18" charset="0"/>
              </a:rPr>
              <a:t>МУТАГЕННАЯ АКТИВНОСТЬ ФАКТОРОВ СРЕДЫ</a:t>
            </a:r>
            <a:endParaRPr lang="ru-RU" sz="3100" b="1" cap="all" dirty="0">
              <a:latin typeface="Cambr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-1116632" y="1052736"/>
            <a:ext cx="144016" cy="864096"/>
          </a:xfrm>
        </p:spPr>
        <p:txBody>
          <a:bodyPr>
            <a:normAutofit/>
          </a:bodyPr>
          <a:lstStyle/>
          <a:p>
            <a:endParaRPr lang="ru-RU" b="1" dirty="0">
              <a:latin typeface="Cambria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691680" y="2060848"/>
          <a:ext cx="5640288" cy="35283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8145"/>
                <a:gridCol w="4952143"/>
              </a:tblGrid>
              <a:tr h="11381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Cambria" pitchFamily="18" charset="0"/>
                        </a:rPr>
                        <a:t>№ </a:t>
                      </a:r>
                      <a:r>
                        <a:rPr lang="ru-RU" dirty="0" err="1" smtClean="0">
                          <a:latin typeface="Cambria" pitchFamily="18" charset="0"/>
                        </a:rPr>
                        <a:t>п</a:t>
                      </a:r>
                      <a:r>
                        <a:rPr lang="en-US" dirty="0" smtClean="0">
                          <a:latin typeface="Cambria" pitchFamily="18" charset="0"/>
                        </a:rPr>
                        <a:t>/</a:t>
                      </a:r>
                      <a:r>
                        <a:rPr lang="ru-RU" dirty="0" err="1" smtClean="0">
                          <a:latin typeface="Cambria" pitchFamily="18" charset="0"/>
                        </a:rPr>
                        <a:t>п</a:t>
                      </a:r>
                      <a:endParaRPr lang="ru-RU" dirty="0" smtClean="0">
                        <a:latin typeface="Cambria" pitchFamily="18" charset="0"/>
                      </a:endParaRPr>
                    </a:p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mbria" pitchFamily="18" charset="0"/>
                        </a:rPr>
                        <a:t>БИОЛОГИЧЕСКИЕ  МУТАГЕНЫ</a:t>
                      </a:r>
                      <a:endParaRPr lang="ru-RU" dirty="0"/>
                    </a:p>
                  </a:txBody>
                  <a:tcPr anchor="ctr"/>
                </a:tc>
              </a:tr>
              <a:tr h="796734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mbria" pitchFamily="18" charset="0"/>
                        </a:rPr>
                        <a:t>  8.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Вирус краснухи</a:t>
                      </a:r>
                      <a:endParaRPr lang="ru-RU" b="1" dirty="0" smtClean="0">
                        <a:latin typeface="Cambria" pitchFamily="18" charset="0"/>
                      </a:endParaRPr>
                    </a:p>
                    <a:p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</a:tr>
              <a:tr h="796734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mbria" pitchFamily="18" charset="0"/>
                        </a:rPr>
                        <a:t>18.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err="1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Цитомегаловирус</a:t>
                      </a:r>
                      <a:endParaRPr lang="ru-RU" b="1" dirty="0" smtClean="0">
                        <a:latin typeface="Cambria" pitchFamily="18" charset="0"/>
                      </a:endParaRPr>
                    </a:p>
                    <a:p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</a:tr>
              <a:tr h="796734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mbria" pitchFamily="18" charset="0"/>
                        </a:rPr>
                        <a:t>27.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Вирус гриппа</a:t>
                      </a:r>
                      <a:endParaRPr lang="ru-RU" b="1" dirty="0" smtClean="0">
                        <a:latin typeface="Cambria" pitchFamily="18" charset="0"/>
                      </a:endParaRPr>
                    </a:p>
                    <a:p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864096"/>
          </a:xfrm>
        </p:spPr>
        <p:txBody>
          <a:bodyPr>
            <a:noAutofit/>
          </a:bodyPr>
          <a:lstStyle/>
          <a:p>
            <a:pPr lvl="0"/>
            <a:r>
              <a:rPr lang="ru-RU" sz="3100" b="1" dirty="0" smtClean="0">
                <a:latin typeface="Cambria" pitchFamily="18" charset="0"/>
              </a:rPr>
              <a:t>МУТАГЕННАЯ АКТИВНОСТЬ ФАКТОРОВ СРЕДЫ</a:t>
            </a:r>
            <a:endParaRPr lang="ru-RU" sz="3100" b="1" cap="all" dirty="0">
              <a:latin typeface="Cambr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-1116632" y="1052736"/>
            <a:ext cx="144016" cy="864096"/>
          </a:xfrm>
        </p:spPr>
        <p:txBody>
          <a:bodyPr>
            <a:normAutofit/>
          </a:bodyPr>
          <a:lstStyle/>
          <a:p>
            <a:endParaRPr lang="ru-RU" b="1" dirty="0">
              <a:latin typeface="Cambria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835696" y="1216602"/>
          <a:ext cx="5616624" cy="52382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4156"/>
                <a:gridCol w="4212468"/>
              </a:tblGrid>
              <a:tr h="48332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Cambria" pitchFamily="18" charset="0"/>
                        </a:rPr>
                        <a:t>№ </a:t>
                      </a:r>
                      <a:r>
                        <a:rPr lang="ru-RU" sz="1400" b="1" dirty="0" err="1" smtClean="0">
                          <a:latin typeface="Cambria" pitchFamily="18" charset="0"/>
                        </a:rPr>
                        <a:t>п</a:t>
                      </a:r>
                      <a:r>
                        <a:rPr lang="en-US" sz="1400" b="1" dirty="0" smtClean="0">
                          <a:latin typeface="Cambria" pitchFamily="18" charset="0"/>
                        </a:rPr>
                        <a:t>/</a:t>
                      </a:r>
                      <a:r>
                        <a:rPr lang="ru-RU" sz="1400" b="1" dirty="0" err="1" smtClean="0">
                          <a:latin typeface="Cambria" pitchFamily="18" charset="0"/>
                        </a:rPr>
                        <a:t>п</a:t>
                      </a:r>
                      <a:endParaRPr lang="ru-RU" sz="1400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ambria" pitchFamily="18" charset="0"/>
                        </a:rPr>
                        <a:t>АНТИМУТАГЕНЫ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</a:tr>
              <a:tr h="356209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mbria" pitchFamily="18" charset="0"/>
                        </a:rPr>
                        <a:t>2.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Зелёный чай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</a:tr>
              <a:tr h="356209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mbria" pitchFamily="18" charset="0"/>
                        </a:rPr>
                        <a:t>4.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Горчица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</a:tr>
              <a:tr h="356209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mbria" pitchFamily="18" charset="0"/>
                        </a:rPr>
                        <a:t>7.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Яблоки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</a:tr>
              <a:tr h="356209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mbria" pitchFamily="18" charset="0"/>
                        </a:rPr>
                        <a:t>11.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Мята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</a:tr>
              <a:tr h="356209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mbria" pitchFamily="18" charset="0"/>
                        </a:rPr>
                        <a:t>14.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Натуральное красное вино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</a:tr>
              <a:tr h="356209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mbria" pitchFamily="18" charset="0"/>
                        </a:rPr>
                        <a:t>16.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Витамин E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</a:tr>
              <a:tr h="356209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mbria" pitchFamily="18" charset="0"/>
                        </a:rPr>
                        <a:t>20.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Закваска, йогурт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</a:tr>
              <a:tr h="356209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mbria" pitchFamily="18" charset="0"/>
                        </a:rPr>
                        <a:t>23.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Петрушка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</a:tr>
              <a:tr h="356209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mbria" pitchFamily="18" charset="0"/>
                        </a:rPr>
                        <a:t>26.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Салат из капусты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</a:tr>
              <a:tr h="356209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mbria" pitchFamily="18" charset="0"/>
                        </a:rPr>
                        <a:t>29.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err="1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Фолиевая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 кислота  (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B</a:t>
                      </a:r>
                      <a:r>
                        <a:rPr lang="ru-RU" sz="1800" b="1" kern="1200" dirty="0" err="1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итамин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  В</a:t>
                      </a:r>
                      <a:r>
                        <a:rPr lang="en-US" sz="11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9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)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</a:tr>
              <a:tr h="356209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mbria" pitchFamily="18" charset="0"/>
                        </a:rPr>
                        <a:t>32.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Икра из баклажан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</a:tr>
              <a:tr h="356209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mbria" pitchFamily="18" charset="0"/>
                        </a:rPr>
                        <a:t>35.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Витамин  С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</a:tr>
              <a:tr h="356209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mbria" pitchFamily="18" charset="0"/>
                        </a:rPr>
                        <a:t>37.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Зелёный лук</a:t>
                      </a:r>
                      <a:endParaRPr lang="ru-RU" b="1" dirty="0">
                        <a:latin typeface="Cambr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864096"/>
          </a:xfrm>
        </p:spPr>
        <p:txBody>
          <a:bodyPr>
            <a:noAutofit/>
          </a:bodyPr>
          <a:lstStyle/>
          <a:p>
            <a:pPr lvl="0"/>
            <a:r>
              <a:rPr lang="ru-RU" sz="3100" b="1" dirty="0" smtClean="0">
                <a:latin typeface="Cambria" pitchFamily="18" charset="0"/>
              </a:rPr>
              <a:t>ИДЕАЛЬНОЕ МЕНЮ ДЛЯ ЗДОРОВОГО ПИТАНИЯ</a:t>
            </a:r>
            <a:endParaRPr lang="ru-RU" sz="3100" b="1" cap="all" dirty="0">
              <a:latin typeface="Cambr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-1116632" y="1052736"/>
            <a:ext cx="144016" cy="864096"/>
          </a:xfrm>
        </p:spPr>
        <p:txBody>
          <a:bodyPr>
            <a:normAutofit/>
          </a:bodyPr>
          <a:lstStyle/>
          <a:p>
            <a:endParaRPr lang="ru-RU" b="1" dirty="0">
              <a:latin typeface="Cambria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9512" y="1052735"/>
          <a:ext cx="8712968" cy="51834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/>
                <a:gridCol w="3672408"/>
                <a:gridCol w="504056"/>
                <a:gridCol w="4032448"/>
              </a:tblGrid>
              <a:tr h="348426">
                <a:tc gridSpan="4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Cambria" pitchFamily="18" charset="0"/>
                        </a:rPr>
                        <a:t>ПРИ СОСТАВЛЕНИИ МЕНЮ РЕКОМЕНДУЕТСЯ ИСКЛЮЧИТЬ</a:t>
                      </a:r>
                      <a:endParaRPr lang="ru-RU" sz="2000" dirty="0">
                        <a:latin typeface="Cambr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09745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Cambria" pitchFamily="18" charset="0"/>
                        </a:rPr>
                        <a:t>3.</a:t>
                      </a:r>
                      <a:endParaRPr lang="ru-RU" sz="1600" b="1" dirty="0"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err="1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Кириешки</a:t>
                      </a: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 со вкусом красной икры</a:t>
                      </a:r>
                      <a:endParaRPr lang="ru-RU" sz="1600" b="1" dirty="0"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Cambria" pitchFamily="18" charset="0"/>
                        </a:rPr>
                        <a:t>25.</a:t>
                      </a:r>
                      <a:endParaRPr lang="ru-RU" sz="1600" b="1" dirty="0"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Картофельное пюре сухое со вкусом курицы</a:t>
                      </a:r>
                      <a:endParaRPr lang="ru-RU" sz="1600" b="1" dirty="0"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348426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Cambria" pitchFamily="18" charset="0"/>
                        </a:rPr>
                        <a:t>6.</a:t>
                      </a:r>
                      <a:endParaRPr lang="ru-RU" sz="1600" b="1" dirty="0"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Замороженный  картофель - фри</a:t>
                      </a:r>
                      <a:endParaRPr lang="ru-RU" sz="1600" b="1" dirty="0"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Cambria" pitchFamily="18" charset="0"/>
                        </a:rPr>
                        <a:t>29.</a:t>
                      </a:r>
                      <a:endParaRPr lang="ru-RU" sz="1600" b="1" dirty="0"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Сухое молоко,  сухие сливки</a:t>
                      </a:r>
                      <a:endParaRPr lang="ru-RU" sz="1600" b="1" dirty="0"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609745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Cambria" pitchFamily="18" charset="0"/>
                        </a:rPr>
                        <a:t>7.</a:t>
                      </a:r>
                      <a:endParaRPr lang="ru-RU" sz="1600" b="1" dirty="0"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err="1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Окорочка</a:t>
                      </a: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 куриные замороженные</a:t>
                      </a:r>
                      <a:endParaRPr lang="ru-RU" sz="1600" b="1" dirty="0"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Cambria" pitchFamily="18" charset="0"/>
                        </a:rPr>
                        <a:t>30.</a:t>
                      </a:r>
                      <a:endParaRPr lang="ru-RU" sz="1600" b="1" dirty="0"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Пакетированный витаминизированный сок</a:t>
                      </a:r>
                      <a:endParaRPr lang="ru-RU" sz="1600" b="1" dirty="0"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609745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Cambria" pitchFamily="18" charset="0"/>
                        </a:rPr>
                        <a:t>9.</a:t>
                      </a:r>
                      <a:endParaRPr lang="ru-RU" sz="1600" b="1" dirty="0"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Бульонные кубики «Маги»</a:t>
                      </a:r>
                      <a:endParaRPr lang="ru-RU" sz="1600" b="1" dirty="0"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Cambria" pitchFamily="18" charset="0"/>
                        </a:rPr>
                        <a:t>32.</a:t>
                      </a:r>
                      <a:endParaRPr lang="ru-RU" sz="1600" b="1" dirty="0"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Молоко пастеризованное в полиэтиленовом пакете</a:t>
                      </a:r>
                      <a:endParaRPr lang="ru-RU" sz="1600" b="1" dirty="0"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609745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Cambria" pitchFamily="18" charset="0"/>
                        </a:rPr>
                        <a:t>11.</a:t>
                      </a:r>
                      <a:endParaRPr lang="ru-RU" sz="1600" b="1" dirty="0"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Маргарин</a:t>
                      </a:r>
                      <a:endParaRPr lang="ru-RU" sz="1600" b="1" dirty="0"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Cambria" pitchFamily="18" charset="0"/>
                        </a:rPr>
                        <a:t>33.</a:t>
                      </a:r>
                      <a:endParaRPr lang="ru-RU" sz="1600" b="1" dirty="0"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Молоко пастеризованное в </a:t>
                      </a:r>
                      <a:r>
                        <a:rPr lang="ru-RU" sz="1600" b="1" kern="1200" dirty="0" err="1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фольгированном</a:t>
                      </a: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 пакете</a:t>
                      </a:r>
                      <a:endParaRPr lang="ru-RU" sz="1600" b="1" dirty="0"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344747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Cambria" pitchFamily="18" charset="0"/>
                        </a:rPr>
                        <a:t>13.</a:t>
                      </a:r>
                      <a:endParaRPr lang="ru-RU" sz="1600" b="1" dirty="0"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Кофе</a:t>
                      </a:r>
                      <a:endParaRPr lang="ru-RU" sz="1600" b="1" dirty="0"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Cambria" pitchFamily="18" charset="0"/>
                        </a:rPr>
                        <a:t>35.</a:t>
                      </a:r>
                      <a:endParaRPr lang="ru-RU" sz="1600" b="1" dirty="0"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Скумбрия горячего копчения</a:t>
                      </a:r>
                      <a:endParaRPr lang="ru-RU" sz="1600" b="1" kern="1200" dirty="0">
                        <a:solidFill>
                          <a:schemeClr val="dk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48426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Cambria" pitchFamily="18" charset="0"/>
                        </a:rPr>
                        <a:t>14.</a:t>
                      </a:r>
                      <a:endParaRPr lang="ru-RU" sz="1600" b="1" dirty="0"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Майонез</a:t>
                      </a:r>
                      <a:endParaRPr lang="ru-RU" sz="1600" b="1" dirty="0"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Cambria" pitchFamily="18" charset="0"/>
                        </a:rPr>
                        <a:t>37.</a:t>
                      </a:r>
                      <a:endParaRPr lang="ru-RU" sz="1600" b="1" dirty="0"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Замороженная пицца</a:t>
                      </a:r>
                      <a:endParaRPr lang="ru-RU" sz="1600" b="1" dirty="0"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348426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Cambria" pitchFamily="18" charset="0"/>
                        </a:rPr>
                        <a:t>22.</a:t>
                      </a:r>
                      <a:endParaRPr lang="ru-RU" sz="1600" b="1" dirty="0"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Лапша «</a:t>
                      </a:r>
                      <a:r>
                        <a:rPr lang="ru-RU" sz="1600" b="1" kern="1200" dirty="0" err="1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Анаком</a:t>
                      </a: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»</a:t>
                      </a:r>
                      <a:endParaRPr lang="ru-RU" sz="1600" b="1" dirty="0"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Cambria" pitchFamily="18" charset="0"/>
                        </a:rPr>
                        <a:t>38.</a:t>
                      </a:r>
                      <a:endParaRPr lang="ru-RU" sz="1600" b="1" dirty="0"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Кетчуп в экономичной упаковке</a:t>
                      </a:r>
                      <a:endParaRPr lang="ru-RU" sz="1600" b="1" dirty="0"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609745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Cambria" pitchFamily="18" charset="0"/>
                        </a:rPr>
                        <a:t>23.</a:t>
                      </a:r>
                      <a:endParaRPr lang="ru-RU" sz="1600" b="1" dirty="0"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err="1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Бизнез</a:t>
                      </a: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–</a:t>
                      </a:r>
                      <a:r>
                        <a:rPr lang="ru-RU" sz="1600" b="1" kern="1200" dirty="0" err="1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ланч</a:t>
                      </a: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 с говядиной</a:t>
                      </a:r>
                      <a:endParaRPr lang="ru-RU" sz="1600" b="1" dirty="0"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Cambria" pitchFamily="18" charset="0"/>
                        </a:rPr>
                        <a:t>39.</a:t>
                      </a:r>
                      <a:endParaRPr lang="ru-RU" sz="1600" b="1" dirty="0"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Клубничное варенье из супермаркета</a:t>
                      </a:r>
                      <a:endParaRPr lang="ru-RU" sz="1600" b="1" dirty="0"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348426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Cambria" pitchFamily="18" charset="0"/>
                        </a:rPr>
                        <a:t>24.</a:t>
                      </a:r>
                      <a:endParaRPr lang="ru-RU" sz="1600" b="1" dirty="0"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Суп «</a:t>
                      </a:r>
                      <a:r>
                        <a:rPr lang="ru-RU" sz="1600" b="1" kern="1200" dirty="0" err="1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Магги-горячая</a:t>
                      </a: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 кружка»</a:t>
                      </a:r>
                      <a:endParaRPr lang="ru-RU" sz="1600" b="1" dirty="0"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1600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b="1" dirty="0">
                        <a:latin typeface="Cambr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72815"/>
          </a:xfrm>
        </p:spPr>
        <p:txBody>
          <a:bodyPr/>
          <a:lstStyle/>
          <a:p>
            <a:r>
              <a:rPr lang="ru-RU" b="1" dirty="0" smtClean="0">
                <a:latin typeface="Cambria" pitchFamily="18" charset="0"/>
              </a:rPr>
              <a:t>ИЗМЕНЧИВОСТЬ </a:t>
            </a:r>
            <a:br>
              <a:rPr lang="ru-RU" b="1" dirty="0" smtClean="0">
                <a:latin typeface="Cambria" pitchFamily="18" charset="0"/>
              </a:rPr>
            </a:br>
            <a:r>
              <a:rPr lang="ru-RU" b="1" dirty="0" smtClean="0">
                <a:latin typeface="Cambria" pitchFamily="18" charset="0"/>
              </a:rPr>
              <a:t>И ВИДЫ МУТАЦИЙ У ЧЕЛОВЕКА</a:t>
            </a:r>
            <a:endParaRPr lang="ru-RU" b="1" dirty="0">
              <a:latin typeface="Cambr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0" y="6093296"/>
            <a:ext cx="9144000" cy="764704"/>
          </a:xfrm>
        </p:spPr>
        <p:txBody>
          <a:bodyPr/>
          <a:lstStyle/>
          <a:p>
            <a:r>
              <a:rPr lang="ru-RU" b="1" dirty="0" smtClean="0">
                <a:latin typeface="Cambria" pitchFamily="18" charset="0"/>
              </a:rPr>
              <a:t>ГАЛАКТОЗЕМИЯ</a:t>
            </a:r>
            <a:endParaRPr lang="ru-RU" b="1" dirty="0">
              <a:latin typeface="Cambria" pitchFamily="18" charset="0"/>
            </a:endParaRPr>
          </a:p>
        </p:txBody>
      </p:sp>
      <p:pic>
        <p:nvPicPr>
          <p:cNvPr id="1029" name="Picture 5" descr="C:\Users\metodist\Pictures\Новая папка\нгннгшнш.jpeg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1916832"/>
            <a:ext cx="5240536" cy="4004776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32656"/>
            <a:ext cx="9144000" cy="1368152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latin typeface="Cambria" pitchFamily="18" charset="0"/>
              </a:rPr>
              <a:t>РЕФЛЕКСИЯ ЗАНЯТИЯ</a:t>
            </a:r>
            <a:r>
              <a:rPr lang="ru-RU" sz="3600" cap="all" dirty="0" smtClean="0">
                <a:latin typeface="Cambria" pitchFamily="18" charset="0"/>
              </a:rPr>
              <a:t/>
            </a:r>
            <a:br>
              <a:rPr lang="ru-RU" sz="3600" cap="all" dirty="0" smtClean="0">
                <a:latin typeface="Cambria" pitchFamily="18" charset="0"/>
              </a:rPr>
            </a:br>
            <a:endParaRPr lang="ru-RU" b="1" cap="all" dirty="0">
              <a:latin typeface="Cambr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268760"/>
            <a:ext cx="7560840" cy="5589240"/>
          </a:xfrm>
        </p:spPr>
        <p:txBody>
          <a:bodyPr>
            <a:normAutofit/>
          </a:bodyPr>
          <a:lstStyle/>
          <a:p>
            <a:pPr lvl="0" algn="l">
              <a:buFont typeface="Arial" pitchFamily="34" charset="0"/>
              <a:buChar char="•"/>
            </a:pPr>
            <a:r>
              <a:rPr lang="ru-RU" dirty="0"/>
              <a:t> </a:t>
            </a:r>
            <a:r>
              <a:rPr lang="ru-RU" dirty="0" smtClean="0">
                <a:latin typeface="Cambria" pitchFamily="18" charset="0"/>
              </a:rPr>
              <a:t>Я умею </a:t>
            </a:r>
            <a:r>
              <a:rPr lang="ru-RU" dirty="0">
                <a:latin typeface="Cambria" pitchFamily="18" charset="0"/>
              </a:rPr>
              <a:t>пользоваться терминами по </a:t>
            </a:r>
            <a:r>
              <a:rPr lang="ru-RU" dirty="0" smtClean="0">
                <a:latin typeface="Cambria" pitchFamily="18" charset="0"/>
              </a:rPr>
              <a:t>теме?</a:t>
            </a:r>
            <a:endParaRPr lang="ru-RU" dirty="0">
              <a:latin typeface="Cambria" pitchFamily="18" charset="0"/>
            </a:endParaRPr>
          </a:p>
          <a:p>
            <a:pPr lvl="0" algn="l">
              <a:buFont typeface="Arial" pitchFamily="34" charset="0"/>
              <a:buChar char="•"/>
            </a:pPr>
            <a:r>
              <a:rPr lang="ru-RU" dirty="0" smtClean="0">
                <a:latin typeface="Cambria" pitchFamily="18" charset="0"/>
              </a:rPr>
              <a:t> Я понимаю </a:t>
            </a:r>
            <a:r>
              <a:rPr lang="ru-RU" dirty="0">
                <a:latin typeface="Cambria" pitchFamily="18" charset="0"/>
              </a:rPr>
              <a:t>принципы профилактики мутагенеза в повседневной жизни </a:t>
            </a:r>
            <a:r>
              <a:rPr lang="ru-RU" dirty="0" smtClean="0">
                <a:latin typeface="Cambria" pitchFamily="18" charset="0"/>
              </a:rPr>
              <a:t>человека?</a:t>
            </a:r>
            <a:endParaRPr lang="ru-RU" dirty="0">
              <a:latin typeface="Cambria" pitchFamily="18" charset="0"/>
            </a:endParaRPr>
          </a:p>
          <a:p>
            <a:pPr lvl="0" algn="l">
              <a:buFont typeface="Arial" pitchFamily="34" charset="0"/>
              <a:buChar char="•"/>
            </a:pPr>
            <a:r>
              <a:rPr lang="ru-RU" dirty="0" smtClean="0">
                <a:latin typeface="Cambria" pitchFamily="18" charset="0"/>
              </a:rPr>
              <a:t> Я смогу дать </a:t>
            </a:r>
            <a:r>
              <a:rPr lang="ru-RU" dirty="0">
                <a:latin typeface="Cambria" pitchFamily="18" charset="0"/>
              </a:rPr>
              <a:t>совет по профилактике </a:t>
            </a:r>
            <a:r>
              <a:rPr lang="ru-RU" dirty="0" smtClean="0">
                <a:latin typeface="Cambria" pitchFamily="18" charset="0"/>
              </a:rPr>
              <a:t>мутагенеза?</a:t>
            </a:r>
            <a:endParaRPr lang="ru-RU" dirty="0">
              <a:latin typeface="Cambria" pitchFamily="18" charset="0"/>
            </a:endParaRPr>
          </a:p>
          <a:p>
            <a:pPr lvl="0" algn="l">
              <a:buFont typeface="Arial" pitchFamily="34" charset="0"/>
              <a:buChar char="•"/>
            </a:pPr>
            <a:endParaRPr lang="ru-RU" dirty="0"/>
          </a:p>
          <a:p>
            <a:endParaRPr lang="ru-RU" b="1" dirty="0" smtClean="0">
              <a:latin typeface="Cambria" pitchFamily="18" charset="0"/>
            </a:endParaRPr>
          </a:p>
          <a:p>
            <a:pPr algn="l"/>
            <a:r>
              <a:rPr lang="ru-RU" b="1" dirty="0" smtClean="0">
                <a:latin typeface="Cambria" pitchFamily="18" charset="0"/>
              </a:rPr>
              <a:t>                1                      2                      3 </a:t>
            </a:r>
            <a:endParaRPr lang="ru-RU" b="1" dirty="0">
              <a:latin typeface="Cambria" pitchFamily="18" charset="0"/>
            </a:endParaRPr>
          </a:p>
        </p:txBody>
      </p:sp>
      <p:pic>
        <p:nvPicPr>
          <p:cNvPr id="4" name="Рисунок 3" descr="944808844.gif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67944" y="5013176"/>
            <a:ext cx="971550" cy="962025"/>
          </a:xfrm>
          <a:prstGeom prst="rect">
            <a:avLst/>
          </a:prstGeom>
        </p:spPr>
      </p:pic>
      <p:pic>
        <p:nvPicPr>
          <p:cNvPr id="5" name="Рисунок 4" descr="203800991.gif">
            <a:hlinkClick r:id="rId4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00192" y="5085184"/>
            <a:ext cx="1123950" cy="1000125"/>
          </a:xfrm>
          <a:prstGeom prst="rect">
            <a:avLst/>
          </a:prstGeom>
        </p:spPr>
      </p:pic>
      <p:pic>
        <p:nvPicPr>
          <p:cNvPr id="7" name="Рисунок 6" descr="816103209.gif">
            <a:hlinkClick r:id="rId6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619672" y="5085184"/>
            <a:ext cx="1400175" cy="99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Cambria" pitchFamily="18" charset="0"/>
              </a:rPr>
              <a:t>ДОМАШНЕЕ ЗАДАНИЕ</a:t>
            </a:r>
            <a:endParaRPr lang="ru-RU" sz="4000" b="1" dirty="0"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b="1" dirty="0" smtClean="0">
                <a:latin typeface="Cambria" pitchFamily="18" charset="0"/>
              </a:rPr>
              <a:t>ПРАКТИЧЕСКОЕ ЗАНЯТИЕ :</a:t>
            </a:r>
          </a:p>
          <a:p>
            <a:pPr algn="ctr">
              <a:buNone/>
            </a:pPr>
            <a:r>
              <a:rPr lang="ru-RU" b="1" dirty="0" smtClean="0">
                <a:latin typeface="Cambria" pitchFamily="18" charset="0"/>
              </a:rPr>
              <a:t> Хромосомные и генные </a:t>
            </a:r>
            <a:r>
              <a:rPr lang="ru-RU" b="1" dirty="0">
                <a:latin typeface="Cambria" pitchFamily="18" charset="0"/>
              </a:rPr>
              <a:t>болезни.</a:t>
            </a:r>
          </a:p>
          <a:p>
            <a:pPr algn="ctr">
              <a:buNone/>
            </a:pPr>
            <a:r>
              <a:rPr lang="ru-RU" b="1" dirty="0">
                <a:latin typeface="Cambria" pitchFamily="18" charset="0"/>
              </a:rPr>
              <a:t>Наследственное </a:t>
            </a:r>
            <a:r>
              <a:rPr lang="ru-RU" b="1" dirty="0" smtClean="0">
                <a:latin typeface="Cambria" pitchFamily="18" charset="0"/>
              </a:rPr>
              <a:t>предрасположение</a:t>
            </a:r>
          </a:p>
          <a:p>
            <a:pPr algn="ctr">
              <a:buNone/>
            </a:pPr>
            <a:r>
              <a:rPr lang="ru-RU" b="1" dirty="0" smtClean="0">
                <a:latin typeface="Cambria" pitchFamily="18" charset="0"/>
              </a:rPr>
              <a:t> к болезням</a:t>
            </a:r>
          </a:p>
          <a:p>
            <a:pPr>
              <a:buNone/>
            </a:pPr>
            <a:r>
              <a:rPr lang="ru-RU" b="1" dirty="0" smtClean="0">
                <a:latin typeface="Cambria" pitchFamily="18" charset="0"/>
              </a:rPr>
              <a:t>Лекция: Наследственность, среда, патология</a:t>
            </a:r>
          </a:p>
          <a:p>
            <a:pPr>
              <a:buNone/>
            </a:pPr>
            <a:r>
              <a:rPr lang="ru-RU" b="1" dirty="0" smtClean="0">
                <a:latin typeface="Cambria" pitchFamily="18" charset="0"/>
              </a:rPr>
              <a:t>Рабочая тетрадь: стр. 46-52</a:t>
            </a:r>
          </a:p>
          <a:p>
            <a:pPr>
              <a:buNone/>
            </a:pPr>
            <a:r>
              <a:rPr lang="ru-RU" b="1" dirty="0">
                <a:latin typeface="Cambria" pitchFamily="18" charset="0"/>
              </a:rPr>
              <a:t>Орехова В.А</a:t>
            </a:r>
            <a:r>
              <a:rPr lang="ru-RU" b="1" dirty="0" smtClean="0">
                <a:latin typeface="Cambria" pitchFamily="18" charset="0"/>
              </a:rPr>
              <a:t>. Медицинская </a:t>
            </a:r>
            <a:r>
              <a:rPr lang="ru-RU" b="1" dirty="0">
                <a:latin typeface="Cambria" pitchFamily="18" charset="0"/>
              </a:rPr>
              <a:t>генетика</a:t>
            </a:r>
          </a:p>
          <a:p>
            <a:pPr>
              <a:buNone/>
            </a:pPr>
            <a:r>
              <a:rPr lang="ru-RU" b="1" dirty="0">
                <a:latin typeface="Cambria" pitchFamily="18" charset="0"/>
              </a:rPr>
              <a:t>стр. 71-80</a:t>
            </a:r>
          </a:p>
          <a:p>
            <a:pPr>
              <a:buNone/>
            </a:pPr>
            <a:r>
              <a:rPr lang="ru-RU" b="1" dirty="0">
                <a:latin typeface="Cambria" pitchFamily="18" charset="0"/>
              </a:rPr>
              <a:t>Бочков Н.П</a:t>
            </a:r>
            <a:r>
              <a:rPr lang="ru-RU" b="1" dirty="0" smtClean="0">
                <a:latin typeface="Cambria" pitchFamily="18" charset="0"/>
              </a:rPr>
              <a:t>. Медицинская </a:t>
            </a:r>
            <a:r>
              <a:rPr lang="ru-RU" b="1" dirty="0">
                <a:latin typeface="Cambria" pitchFamily="18" charset="0"/>
              </a:rPr>
              <a:t>генетика</a:t>
            </a:r>
          </a:p>
          <a:p>
            <a:pPr>
              <a:buNone/>
            </a:pPr>
            <a:r>
              <a:rPr lang="ru-RU" b="1" dirty="0">
                <a:latin typeface="Cambria" pitchFamily="18" charset="0"/>
              </a:rPr>
              <a:t>стр. 109-129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72815"/>
          </a:xfrm>
        </p:spPr>
        <p:txBody>
          <a:bodyPr/>
          <a:lstStyle/>
          <a:p>
            <a:r>
              <a:rPr lang="ru-RU" b="1" dirty="0" smtClean="0">
                <a:latin typeface="Cambria" pitchFamily="18" charset="0"/>
              </a:rPr>
              <a:t>ИЗМЕНЧИВОСТЬ </a:t>
            </a:r>
            <a:br>
              <a:rPr lang="ru-RU" b="1" dirty="0" smtClean="0">
                <a:latin typeface="Cambria" pitchFamily="18" charset="0"/>
              </a:rPr>
            </a:br>
            <a:r>
              <a:rPr lang="ru-RU" b="1" dirty="0" smtClean="0">
                <a:latin typeface="Cambria" pitchFamily="18" charset="0"/>
              </a:rPr>
              <a:t>И ВИДЫ МУТАЦИЙ У ЧЕЛОВЕКА</a:t>
            </a:r>
            <a:endParaRPr lang="ru-RU" b="1" dirty="0">
              <a:latin typeface="Cambr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0" y="5949280"/>
            <a:ext cx="9144000" cy="908720"/>
          </a:xfrm>
        </p:spPr>
        <p:txBody>
          <a:bodyPr/>
          <a:lstStyle/>
          <a:p>
            <a:r>
              <a:rPr lang="ru-RU" b="1" dirty="0" smtClean="0">
                <a:latin typeface="Cambria" pitchFamily="18" charset="0"/>
              </a:rPr>
              <a:t>ФЕНИЛКЕТОНУРИЯ</a:t>
            </a:r>
            <a:endParaRPr lang="ru-RU" b="1" dirty="0">
              <a:latin typeface="Cambria" pitchFamily="18" charset="0"/>
            </a:endParaRPr>
          </a:p>
        </p:txBody>
      </p:sp>
      <p:pic>
        <p:nvPicPr>
          <p:cNvPr id="1030" name="Picture 6" descr="C:\Users\metodist\Pictures\Новая папка\tmpAD62-8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772816"/>
            <a:ext cx="2952328" cy="4152957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72815"/>
          </a:xfrm>
        </p:spPr>
        <p:txBody>
          <a:bodyPr/>
          <a:lstStyle/>
          <a:p>
            <a:r>
              <a:rPr lang="ru-RU" b="1" dirty="0" smtClean="0">
                <a:latin typeface="Cambria" pitchFamily="18" charset="0"/>
              </a:rPr>
              <a:t>ИЗМЕНЧИВОСТЬ </a:t>
            </a:r>
            <a:br>
              <a:rPr lang="ru-RU" b="1" dirty="0" smtClean="0">
                <a:latin typeface="Cambria" pitchFamily="18" charset="0"/>
              </a:rPr>
            </a:br>
            <a:r>
              <a:rPr lang="ru-RU" b="1" dirty="0" smtClean="0">
                <a:latin typeface="Cambria" pitchFamily="18" charset="0"/>
              </a:rPr>
              <a:t>И ВИДЫ МУТАЦИЙ У ЧЕЛОВЕКА</a:t>
            </a:r>
            <a:endParaRPr lang="ru-RU" b="1" dirty="0">
              <a:latin typeface="Cambr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0" y="6021288"/>
            <a:ext cx="9144000" cy="836712"/>
          </a:xfrm>
        </p:spPr>
        <p:txBody>
          <a:bodyPr/>
          <a:lstStyle/>
          <a:p>
            <a:r>
              <a:rPr lang="ru-RU" b="1" dirty="0">
                <a:latin typeface="Cambria" pitchFamily="18" charset="0"/>
              </a:rPr>
              <a:t>с</a:t>
            </a:r>
            <a:r>
              <a:rPr lang="ru-RU" b="1" dirty="0" smtClean="0">
                <a:latin typeface="Cambria" pitchFamily="18" charset="0"/>
              </a:rPr>
              <a:t>индром  ДАУНА</a:t>
            </a:r>
            <a:endParaRPr lang="ru-RU" b="1" dirty="0">
              <a:latin typeface="Cambria" pitchFamily="18" charset="0"/>
            </a:endParaRPr>
          </a:p>
        </p:txBody>
      </p:sp>
      <p:pic>
        <p:nvPicPr>
          <p:cNvPr id="1028" name="Picture 4" descr="C:\Users\metodist\Pictures\Новая папка\f528ba6b9b0d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1844824"/>
            <a:ext cx="5976664" cy="4080222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72815"/>
          </a:xfrm>
        </p:spPr>
        <p:txBody>
          <a:bodyPr/>
          <a:lstStyle/>
          <a:p>
            <a:r>
              <a:rPr lang="ru-RU" b="1" dirty="0" smtClean="0">
                <a:latin typeface="Cambria" pitchFamily="18" charset="0"/>
              </a:rPr>
              <a:t>ИЗМЕНЧИВОСТЬ </a:t>
            </a:r>
            <a:br>
              <a:rPr lang="ru-RU" b="1" dirty="0" smtClean="0">
                <a:latin typeface="Cambria" pitchFamily="18" charset="0"/>
              </a:rPr>
            </a:br>
            <a:r>
              <a:rPr lang="ru-RU" b="1" dirty="0" smtClean="0">
                <a:latin typeface="Cambria" pitchFamily="18" charset="0"/>
              </a:rPr>
              <a:t>И ВИДЫ МУТАЦИЙ У ЧЕЛОВЕКА</a:t>
            </a:r>
            <a:endParaRPr lang="ru-RU" b="1" dirty="0">
              <a:latin typeface="Cambr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0" y="6021288"/>
            <a:ext cx="9144000" cy="836712"/>
          </a:xfrm>
        </p:spPr>
        <p:txBody>
          <a:bodyPr/>
          <a:lstStyle/>
          <a:p>
            <a:r>
              <a:rPr lang="ru-RU" b="1" dirty="0" err="1" smtClean="0">
                <a:latin typeface="Cambria" pitchFamily="18" charset="0"/>
              </a:rPr>
              <a:t>Дистихиаз</a:t>
            </a:r>
            <a:r>
              <a:rPr lang="ru-RU" b="1" dirty="0" smtClean="0">
                <a:latin typeface="Cambria" pitchFamily="18" charset="0"/>
              </a:rPr>
              <a:t> у ЭЛИЗАБЕТ ТЕЙЛОР</a:t>
            </a:r>
            <a:endParaRPr lang="ru-RU" b="1" dirty="0">
              <a:latin typeface="Cambria" pitchFamily="18" charset="0"/>
            </a:endParaRPr>
          </a:p>
        </p:txBody>
      </p:sp>
      <p:pic>
        <p:nvPicPr>
          <p:cNvPr id="2050" name="Picture 2" descr="D:\Изображения\SekrettainstvennyhglazYelizabetTeIlorobjasnjaetsjagennoImutacieI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700808"/>
            <a:ext cx="4344792" cy="4101827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6093295"/>
          </a:xfrm>
        </p:spPr>
        <p:txBody>
          <a:bodyPr/>
          <a:lstStyle/>
          <a:p>
            <a:r>
              <a:rPr lang="ru-RU" b="1" dirty="0" smtClean="0">
                <a:latin typeface="Cambria" pitchFamily="18" charset="0"/>
              </a:rPr>
              <a:t>ФЕНОТИП = ГЕНОТИП + СРЕДА</a:t>
            </a:r>
            <a:endParaRPr lang="ru-RU" b="1" dirty="0">
              <a:latin typeface="Cambr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260648" y="6021288"/>
            <a:ext cx="720080" cy="836712"/>
          </a:xfrm>
        </p:spPr>
        <p:txBody>
          <a:bodyPr/>
          <a:lstStyle/>
          <a:p>
            <a:endParaRPr lang="ru-RU" b="1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1152128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/>
              <a:t> </a:t>
            </a:r>
            <a:r>
              <a:rPr lang="ru-RU" sz="3600" b="1" i="1" cap="all" dirty="0" smtClean="0">
                <a:latin typeface="Cambria" pitchFamily="18" charset="0"/>
              </a:rPr>
              <a:t>Требования к знаниям:</a:t>
            </a:r>
            <a:r>
              <a:rPr lang="ru-RU" sz="3600" cap="all" dirty="0" smtClean="0">
                <a:latin typeface="Cambria" pitchFamily="18" charset="0"/>
              </a:rPr>
              <a:t/>
            </a:r>
            <a:br>
              <a:rPr lang="ru-RU" sz="3600" cap="all" dirty="0" smtClean="0">
                <a:latin typeface="Cambria" pitchFamily="18" charset="0"/>
              </a:rPr>
            </a:br>
            <a:endParaRPr lang="ru-RU" b="1" cap="all" dirty="0">
              <a:latin typeface="Cambr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908720"/>
            <a:ext cx="7668344" cy="5949280"/>
          </a:xfrm>
        </p:spPr>
        <p:txBody>
          <a:bodyPr>
            <a:normAutofit lnSpcReduction="10000"/>
          </a:bodyPr>
          <a:lstStyle/>
          <a:p>
            <a:pPr lvl="0" algn="l">
              <a:buFont typeface="Arial" pitchFamily="34" charset="0"/>
              <a:buChar char="•"/>
            </a:pPr>
            <a:r>
              <a:rPr lang="ru-RU" dirty="0">
                <a:latin typeface="Cambria" pitchFamily="18" charset="0"/>
              </a:rPr>
              <a:t>основные виды изменчивости</a:t>
            </a:r>
          </a:p>
          <a:p>
            <a:pPr lvl="0" algn="l">
              <a:buFont typeface="Arial" pitchFamily="34" charset="0"/>
              <a:buChar char="•"/>
            </a:pPr>
            <a:r>
              <a:rPr lang="ru-RU" dirty="0">
                <a:latin typeface="Cambria" pitchFamily="18" charset="0"/>
              </a:rPr>
              <a:t> значение и механизмы комбинативной изменчивости</a:t>
            </a:r>
          </a:p>
          <a:p>
            <a:pPr lvl="0" algn="l">
              <a:buFont typeface="Arial" pitchFamily="34" charset="0"/>
              <a:buChar char="•"/>
            </a:pPr>
            <a:r>
              <a:rPr lang="ru-RU" dirty="0">
                <a:latin typeface="Cambria" pitchFamily="18" charset="0"/>
              </a:rPr>
              <a:t> причины и сущность мутационной изменчивости</a:t>
            </a:r>
          </a:p>
          <a:p>
            <a:pPr lvl="0" algn="l">
              <a:buFont typeface="Arial" pitchFamily="34" charset="0"/>
              <a:buChar char="•"/>
            </a:pPr>
            <a:r>
              <a:rPr lang="ru-RU" dirty="0">
                <a:latin typeface="Cambria" pitchFamily="18" charset="0"/>
              </a:rPr>
              <a:t> виды и классификацию мутаций </a:t>
            </a:r>
          </a:p>
          <a:p>
            <a:pPr lvl="0" algn="l">
              <a:buFont typeface="Arial" pitchFamily="34" charset="0"/>
              <a:buChar char="•"/>
            </a:pPr>
            <a:r>
              <a:rPr lang="ru-RU" dirty="0">
                <a:latin typeface="Cambria" pitchFamily="18" charset="0"/>
              </a:rPr>
              <a:t>роль факторов окружающей среды в возникновении мутаций</a:t>
            </a:r>
          </a:p>
          <a:p>
            <a:pPr lvl="0" algn="l">
              <a:buFont typeface="Arial" pitchFamily="34" charset="0"/>
              <a:buChar char="•"/>
            </a:pPr>
            <a:r>
              <a:rPr lang="ru-RU" dirty="0">
                <a:latin typeface="Cambria" pitchFamily="18" charset="0"/>
              </a:rPr>
              <a:t>роль мутаций в формировании  болезней у человека</a:t>
            </a:r>
          </a:p>
          <a:p>
            <a:pPr lvl="0" algn="l">
              <a:buFont typeface="Arial" pitchFamily="34" charset="0"/>
              <a:buChar char="•"/>
            </a:pPr>
            <a:r>
              <a:rPr lang="ru-RU" dirty="0">
                <a:latin typeface="Cambria" pitchFamily="18" charset="0"/>
              </a:rPr>
              <a:t>профилактика мутагенеза</a:t>
            </a:r>
          </a:p>
          <a:p>
            <a:endParaRPr lang="ru-RU" b="1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92696"/>
            <a:ext cx="9144000" cy="1008112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/>
              <a:t> </a:t>
            </a:r>
            <a:r>
              <a:rPr lang="ru-RU" sz="3600" b="1" i="1" cap="all" dirty="0" smtClean="0">
                <a:latin typeface="Cambria" pitchFamily="18" charset="0"/>
              </a:rPr>
              <a:t>Требования к Умениям:</a:t>
            </a:r>
            <a:r>
              <a:rPr lang="ru-RU" sz="3600" cap="all" dirty="0" smtClean="0">
                <a:latin typeface="Cambria" pitchFamily="18" charset="0"/>
              </a:rPr>
              <a:t/>
            </a:r>
            <a:br>
              <a:rPr lang="ru-RU" sz="3600" cap="all" dirty="0" smtClean="0">
                <a:latin typeface="Cambria" pitchFamily="18" charset="0"/>
              </a:rPr>
            </a:br>
            <a:endParaRPr lang="ru-RU" b="1" cap="all" dirty="0">
              <a:latin typeface="Cambr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1484784"/>
            <a:ext cx="7668344" cy="5373216"/>
          </a:xfrm>
        </p:spPr>
        <p:txBody>
          <a:bodyPr>
            <a:normAutofit/>
          </a:bodyPr>
          <a:lstStyle/>
          <a:p>
            <a:pPr lvl="0" algn="l">
              <a:buFont typeface="Arial" pitchFamily="34" charset="0"/>
              <a:buChar char="•"/>
            </a:pPr>
            <a:r>
              <a:rPr lang="ru-RU" dirty="0"/>
              <a:t> </a:t>
            </a:r>
            <a:r>
              <a:rPr lang="ru-RU" dirty="0">
                <a:latin typeface="Cambria" pitchFamily="18" charset="0"/>
              </a:rPr>
              <a:t>уметь пользоваться терминами по теме</a:t>
            </a:r>
          </a:p>
          <a:p>
            <a:pPr lvl="0" algn="l">
              <a:buFont typeface="Arial" pitchFamily="34" charset="0"/>
              <a:buChar char="•"/>
            </a:pPr>
            <a:r>
              <a:rPr lang="ru-RU" dirty="0">
                <a:latin typeface="Cambria" pitchFamily="18" charset="0"/>
              </a:rPr>
              <a:t>понимать принципы профилактики мутагенеза в повседневной жизни человека</a:t>
            </a:r>
          </a:p>
          <a:p>
            <a:pPr lvl="0" algn="l">
              <a:buFont typeface="Arial" pitchFamily="34" charset="0"/>
              <a:buChar char="•"/>
            </a:pPr>
            <a:r>
              <a:rPr lang="ru-RU" dirty="0">
                <a:latin typeface="Cambria" pitchFamily="18" charset="0"/>
              </a:rPr>
              <a:t>дать совет по профилактике мутагенеза</a:t>
            </a:r>
          </a:p>
          <a:p>
            <a:pPr lvl="0" algn="l">
              <a:buFont typeface="Arial" pitchFamily="34" charset="0"/>
              <a:buChar char="•"/>
            </a:pPr>
            <a:endParaRPr lang="ru-RU" dirty="0"/>
          </a:p>
          <a:p>
            <a:endParaRPr lang="ru-RU" b="1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92696"/>
            <a:ext cx="9144000" cy="1008112"/>
          </a:xfrm>
        </p:spPr>
        <p:txBody>
          <a:bodyPr>
            <a:normAutofit/>
          </a:bodyPr>
          <a:lstStyle/>
          <a:p>
            <a:r>
              <a:rPr lang="ru-RU" sz="4000" b="1" i="1" dirty="0" smtClean="0"/>
              <a:t> </a:t>
            </a:r>
            <a:r>
              <a:rPr lang="ru-RU" sz="3600" b="1" i="1" cap="all" dirty="0" smtClean="0">
                <a:latin typeface="Cambria" pitchFamily="18" charset="0"/>
              </a:rPr>
              <a:t>ПЛАН ЗАНЯТИЯ</a:t>
            </a:r>
            <a:endParaRPr lang="ru-RU" b="1" cap="all" dirty="0">
              <a:latin typeface="Cambr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1916832"/>
            <a:ext cx="7668344" cy="4941168"/>
          </a:xfrm>
        </p:spPr>
        <p:txBody>
          <a:bodyPr>
            <a:normAutofit/>
          </a:bodyPr>
          <a:lstStyle/>
          <a:p>
            <a:pPr lvl="0" algn="l">
              <a:buFont typeface="Arial" pitchFamily="34" charset="0"/>
              <a:buChar char="•"/>
            </a:pPr>
            <a:r>
              <a:rPr lang="ru-RU" dirty="0"/>
              <a:t> </a:t>
            </a:r>
            <a:r>
              <a:rPr lang="ru-RU" b="1" dirty="0" smtClean="0">
                <a:latin typeface="Cambria" pitchFamily="18" charset="0"/>
              </a:rPr>
              <a:t>Блиц-опрос</a:t>
            </a:r>
          </a:p>
          <a:p>
            <a:pPr lvl="0" algn="l">
              <a:buFont typeface="Arial" pitchFamily="34" charset="0"/>
              <a:buChar char="•"/>
            </a:pPr>
            <a:r>
              <a:rPr lang="ru-RU" b="1" dirty="0" smtClean="0">
                <a:latin typeface="Cambria" pitchFamily="18" charset="0"/>
              </a:rPr>
              <a:t> Самостоятельная работа</a:t>
            </a:r>
          </a:p>
          <a:p>
            <a:pPr lvl="0" algn="l">
              <a:buFont typeface="Arial" pitchFamily="34" charset="0"/>
              <a:buChar char="•"/>
            </a:pPr>
            <a:r>
              <a:rPr lang="ru-RU" b="1" dirty="0" smtClean="0">
                <a:latin typeface="Cambria" pitchFamily="18" charset="0"/>
              </a:rPr>
              <a:t> Тест-лестница</a:t>
            </a:r>
            <a:endParaRPr lang="ru-RU" b="1" dirty="0">
              <a:latin typeface="Cambria" pitchFamily="18" charset="0"/>
            </a:endParaRPr>
          </a:p>
          <a:p>
            <a:pPr lvl="0" algn="l">
              <a:buFont typeface="Arial" pitchFamily="34" charset="0"/>
              <a:buChar char="•"/>
            </a:pPr>
            <a:endParaRPr lang="ru-RU" dirty="0"/>
          </a:p>
          <a:p>
            <a:endParaRPr lang="ru-RU" b="1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496</TotalTime>
  <Words>547</Words>
  <Application>Microsoft Office PowerPoint</Application>
  <PresentationFormat>Экран (4:3)</PresentationFormat>
  <Paragraphs>190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ИЗМЕНЧИВОСТЬ  И ВИДЫ МУТАЦИЙ У ЧЕЛОВЕКА</vt:lpstr>
      <vt:lpstr>ИЗМЕНЧИВОСТЬ  И ВИДЫ МУТАЦИЙ У ЧЕЛОВЕКА</vt:lpstr>
      <vt:lpstr>ИЗМЕНЧИВОСТЬ  И ВИДЫ МУТАЦИЙ У ЧЕЛОВЕКА</vt:lpstr>
      <vt:lpstr>ИЗМЕНЧИВОСТЬ  И ВИДЫ МУТАЦИЙ У ЧЕЛОВЕКА</vt:lpstr>
      <vt:lpstr>ИЗМЕНЧИВОСТЬ  И ВИДЫ МУТАЦИЙ У ЧЕЛОВЕКА</vt:lpstr>
      <vt:lpstr>ФЕНОТИП = ГЕНОТИП + СРЕДА</vt:lpstr>
      <vt:lpstr> Требования к знаниям: </vt:lpstr>
      <vt:lpstr> Требования к Умениям: </vt:lpstr>
      <vt:lpstr> ПЛАН ЗАНЯТИЯ</vt:lpstr>
      <vt:lpstr> ПЛАН  самостоятельной работы</vt:lpstr>
      <vt:lpstr>Рассказ «КОЖА ЦВЕТА ШОКОЛАДА»  </vt:lpstr>
      <vt:lpstr>ЧАСТИЧНЫЙ АЛЬБИНИЗМ </vt:lpstr>
      <vt:lpstr>Рассказ «ОЧАРОВАТЕЛЬНЫЕ ГЛАЗКИ»  </vt:lpstr>
      <vt:lpstr>Рассказ «ОЧАРОВАТЕЛЬНЫЕ ГЛАЗКИ»  </vt:lpstr>
      <vt:lpstr>МУТАГЕННАЯ АКТИВНОСТЬ ФАКТОРОВ СРЕДЫ</vt:lpstr>
      <vt:lpstr>МУТАГЕННАЯ АКТИВНОСТЬ ФАКТОРОВ СРЕДЫ</vt:lpstr>
      <vt:lpstr>МУТАГЕННАЯ АКТИВНОСТЬ ФАКТОРОВ СРЕДЫ</vt:lpstr>
      <vt:lpstr>МУТАГЕННАЯ АКТИВНОСТЬ ФАКТОРОВ СРЕДЫ</vt:lpstr>
      <vt:lpstr>ИДЕАЛЬНОЕ МЕНЮ ДЛЯ ЗДОРОВОГО ПИТАНИЯ</vt:lpstr>
      <vt:lpstr>РЕФЛЕКСИЯ ЗАНЯТИЯ </vt:lpstr>
      <vt:lpstr>ДОМАШНЕЕ ЗАДАНИЕ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ИЗМЕНЧИВОСТЬ  И ВИДЫ МУТАЦИЙ У ЧЕЛОВЕКА</dc:title>
  <dc:creator>Belenka</dc:creator>
  <cp:lastModifiedBy>metodist</cp:lastModifiedBy>
  <cp:revision>47</cp:revision>
  <dcterms:created xsi:type="dcterms:W3CDTF">2013-06-06T18:27:28Z</dcterms:created>
  <dcterms:modified xsi:type="dcterms:W3CDTF">2013-09-16T08:58:58Z</dcterms:modified>
</cp:coreProperties>
</file>